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0" r:id="rId2"/>
    <p:sldId id="269" r:id="rId3"/>
    <p:sldId id="268" r:id="rId4"/>
    <p:sldId id="273" r:id="rId5"/>
    <p:sldId id="271" r:id="rId6"/>
    <p:sldId id="272" r:id="rId7"/>
    <p:sldId id="264" r:id="rId8"/>
    <p:sldId id="265" r:id="rId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61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22B45C4-BC43-4AEE-971C-73FEEFBF937A}" type="slidenum">
              <a:rPr lang="en-US"/>
              <a:pPr>
                <a:defRPr/>
              </a:pPr>
              <a:t>‹#›</a:t>
            </a:fld>
            <a:endParaRPr lang="en-US"/>
          </a:p>
        </p:txBody>
      </p:sp>
    </p:spTree>
    <p:extLst>
      <p:ext uri="{BB962C8B-B14F-4D97-AF65-F5344CB8AC3E}">
        <p14:creationId xmlns:p14="http://schemas.microsoft.com/office/powerpoint/2010/main" val="3054653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8B6FDD8-F36F-42EF-9EE8-65A269226226}"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BA08F01-1065-4A26-B350-8A508582589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5EA0E93-8DE9-4EEF-885A-373FD8C0418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C575D40-9A29-4BAC-84FC-560D4ABAF70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B3DA5C4-C13E-4962-9FC3-2185762AA9C4}"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FFBA6EF-72E1-4BF0-AFE3-BCAEA1E3FCC8}"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C479946D-C97D-463F-80EC-C2553E2FF312}"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8924C8DB-A050-4E2F-8EB4-2C7CD03B953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681396B-4066-4FF6-BC69-F7327429DC2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32B871E-D6A5-42AF-874C-E51D0589E48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96A5A4F-CDC7-411A-A16C-7A198C95EE5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CA2470B-FD9E-43E4-8570-83F14417400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899592" y="332656"/>
            <a:ext cx="7416800" cy="830997"/>
          </a:xfrm>
          <a:prstGeom prst="rect">
            <a:avLst/>
          </a:prstGeom>
          <a:noFill/>
          <a:ln w="9525">
            <a:noFill/>
            <a:miter lim="800000"/>
            <a:headEnd/>
            <a:tailEnd/>
          </a:ln>
        </p:spPr>
        <p:txBody>
          <a:bodyPr>
            <a:spAutoFit/>
          </a:bodyPr>
          <a:lstStyle/>
          <a:p>
            <a:pPr algn="ctr"/>
            <a:r>
              <a:rPr lang="en-US" sz="2400" dirty="0" smtClean="0"/>
              <a:t>Flux-anomaly-forced</a:t>
            </a:r>
          </a:p>
          <a:p>
            <a:pPr algn="ctr"/>
            <a:r>
              <a:rPr lang="en-US" sz="2400" dirty="0" smtClean="0"/>
              <a:t>model </a:t>
            </a:r>
            <a:r>
              <a:rPr lang="en-US" sz="2400" dirty="0" err="1" smtClean="0"/>
              <a:t>intercomparison</a:t>
            </a:r>
            <a:r>
              <a:rPr lang="en-US" sz="2400" dirty="0" smtClean="0"/>
              <a:t> project (FAFMIP)</a:t>
            </a:r>
            <a:endParaRPr lang="en-US" sz="2400" dirty="0"/>
          </a:p>
        </p:txBody>
      </p:sp>
      <p:sp>
        <p:nvSpPr>
          <p:cNvPr id="4" name="TextBox 3"/>
          <p:cNvSpPr txBox="1"/>
          <p:nvPr/>
        </p:nvSpPr>
        <p:spPr>
          <a:xfrm>
            <a:off x="323528" y="1412776"/>
            <a:ext cx="8424936" cy="4678204"/>
          </a:xfrm>
          <a:prstGeom prst="rect">
            <a:avLst/>
          </a:prstGeom>
          <a:noFill/>
        </p:spPr>
        <p:txBody>
          <a:bodyPr wrap="square" rtlCol="0">
            <a:spAutoFit/>
          </a:bodyPr>
          <a:lstStyle/>
          <a:p>
            <a:r>
              <a:rPr lang="en-GB" b="1" dirty="0" smtClean="0"/>
              <a:t>Steering committee</a:t>
            </a:r>
            <a:r>
              <a:rPr lang="en-GB" dirty="0" smtClean="0"/>
              <a:t>:</a:t>
            </a:r>
          </a:p>
          <a:p>
            <a:r>
              <a:rPr lang="en-GB" dirty="0" smtClean="0"/>
              <a:t>Jonathan Gregory (U Reading and Met Office),</a:t>
            </a:r>
            <a:r>
              <a:rPr lang="en-GB" dirty="0"/>
              <a:t> </a:t>
            </a:r>
            <a:r>
              <a:rPr lang="en-GB" dirty="0" smtClean="0"/>
              <a:t>Stephen </a:t>
            </a:r>
            <a:r>
              <a:rPr lang="en-GB" dirty="0" err="1" smtClean="0"/>
              <a:t>Griffies</a:t>
            </a:r>
            <a:r>
              <a:rPr lang="en-GB" dirty="0"/>
              <a:t> </a:t>
            </a:r>
            <a:r>
              <a:rPr lang="en-GB" dirty="0" smtClean="0"/>
              <a:t>(GFDL),</a:t>
            </a:r>
            <a:r>
              <a:rPr lang="en-GB" dirty="0"/>
              <a:t> </a:t>
            </a:r>
            <a:r>
              <a:rPr lang="en-GB" dirty="0" err="1" smtClean="0"/>
              <a:t>Detlef</a:t>
            </a:r>
            <a:r>
              <a:rPr lang="en-GB" dirty="0" smtClean="0"/>
              <a:t> Stammer (U Hamburg), Oleg </a:t>
            </a:r>
            <a:r>
              <a:rPr lang="en-GB" dirty="0" err="1" smtClean="0"/>
              <a:t>Saenko</a:t>
            </a:r>
            <a:r>
              <a:rPr lang="en-GB" dirty="0" smtClean="0"/>
              <a:t> (</a:t>
            </a:r>
            <a:r>
              <a:rPr lang="en-GB" dirty="0" err="1" smtClean="0"/>
              <a:t>CCCma</a:t>
            </a:r>
            <a:r>
              <a:rPr lang="en-GB" dirty="0" smtClean="0"/>
              <a:t>), Johann </a:t>
            </a:r>
            <a:r>
              <a:rPr lang="en-GB" dirty="0" err="1" smtClean="0"/>
              <a:t>Jungclaus</a:t>
            </a:r>
            <a:r>
              <a:rPr lang="en-GB" dirty="0" smtClean="0"/>
              <a:t> (MPI)</a:t>
            </a:r>
          </a:p>
          <a:p>
            <a:pPr>
              <a:spcBef>
                <a:spcPts val="600"/>
              </a:spcBef>
            </a:pPr>
            <a:r>
              <a:rPr lang="en-GB" dirty="0" smtClean="0"/>
              <a:t>The</a:t>
            </a:r>
            <a:r>
              <a:rPr lang="en-GB" b="1" dirty="0" smtClean="0"/>
              <a:t> goal</a:t>
            </a:r>
            <a:r>
              <a:rPr lang="en-GB" dirty="0" smtClean="0"/>
              <a:t> is to account for the spread in simulated ocean response to changes in surface fluxes resulting from CO</a:t>
            </a:r>
            <a:r>
              <a:rPr lang="en-GB" baseline="-25000" dirty="0" smtClean="0"/>
              <a:t>2</a:t>
            </a:r>
            <a:r>
              <a:rPr lang="en-GB" dirty="0" smtClean="0"/>
              <a:t> forcing. This is an aspect of the CMIP6 science question on the Earth system response to forcing.</a:t>
            </a:r>
          </a:p>
          <a:p>
            <a:pPr>
              <a:spcBef>
                <a:spcPts val="600"/>
              </a:spcBef>
            </a:pPr>
            <a:r>
              <a:rPr lang="en-GB" dirty="0" smtClean="0"/>
              <a:t>Specific interests are</a:t>
            </a:r>
          </a:p>
          <a:p>
            <a:pPr>
              <a:buFont typeface="Arial" pitchFamily="34" charset="0"/>
              <a:buChar char="•"/>
            </a:pPr>
            <a:r>
              <a:rPr lang="en-GB" dirty="0" smtClean="0"/>
              <a:t>  The model spread in geographical patterns of predicted sea level change due to ocean circulation and density change (GC on regional sea level rise).</a:t>
            </a:r>
          </a:p>
          <a:p>
            <a:pPr>
              <a:buFont typeface="Arial" pitchFamily="34" charset="0"/>
              <a:buChar char="•"/>
            </a:pPr>
            <a:r>
              <a:rPr lang="en-GB" dirty="0" smtClean="0"/>
              <a:t>  The global ocean heat uptake efficiency, which affects global mean sea level rise due to thermal expansion (GC on regional sea level rise) and the TCR.</a:t>
            </a:r>
          </a:p>
          <a:p>
            <a:pPr>
              <a:buFont typeface="Arial" pitchFamily="34" charset="0"/>
              <a:buChar char="•"/>
            </a:pPr>
            <a:r>
              <a:rPr lang="en-GB" dirty="0" smtClean="0"/>
              <a:t>  The magnitude of change in the AMOC, which affects regional climate (GC on regional climate information).</a:t>
            </a:r>
          </a:p>
          <a:p>
            <a:pPr>
              <a:buFont typeface="Arial" pitchFamily="34" charset="0"/>
              <a:buChar char="•"/>
            </a:pPr>
            <a:r>
              <a:rPr lang="en-GB" dirty="0" smtClean="0"/>
              <a:t>  The ocean’s role in determining patterns of SST change (GC on climate sensitivity) and ocean temperature change near to ice-shelves (GCs on regional sea level rise and changes in cryosphere).</a:t>
            </a:r>
            <a:endParaRPr lang="en-US" dirty="0"/>
          </a:p>
        </p:txBody>
      </p:sp>
    </p:spTree>
    <p:extLst>
      <p:ext uri="{BB962C8B-B14F-4D97-AF65-F5344CB8AC3E}">
        <p14:creationId xmlns:p14="http://schemas.microsoft.com/office/powerpoint/2010/main" val="1026390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179512" y="260648"/>
            <a:ext cx="8712968" cy="738664"/>
          </a:xfrm>
          <a:prstGeom prst="rect">
            <a:avLst/>
          </a:prstGeom>
          <a:noFill/>
          <a:ln w="9525">
            <a:noFill/>
            <a:miter lim="800000"/>
            <a:headEnd/>
            <a:tailEnd/>
          </a:ln>
        </p:spPr>
        <p:txBody>
          <a:bodyPr wrap="square">
            <a:spAutoFit/>
          </a:bodyPr>
          <a:lstStyle/>
          <a:p>
            <a:pPr algn="ctr"/>
            <a:r>
              <a:rPr lang="en-GB" sz="2400" smtClean="0"/>
              <a:t>Ocean-dynamical effect on regional sea level change</a:t>
            </a:r>
            <a:endParaRPr lang="en-US" sz="2400" dirty="0" smtClean="0"/>
          </a:p>
          <a:p>
            <a:pPr algn="ctr"/>
            <a:r>
              <a:rPr lang="en-GB" smtClean="0"/>
              <a:t>(relative to global mean sea level rise)</a:t>
            </a:r>
          </a:p>
        </p:txBody>
      </p:sp>
      <p:sp>
        <p:nvSpPr>
          <p:cNvPr id="8" name="TextBox 7"/>
          <p:cNvSpPr txBox="1"/>
          <p:nvPr/>
        </p:nvSpPr>
        <p:spPr>
          <a:xfrm>
            <a:off x="6858016" y="6215082"/>
            <a:ext cx="2000264" cy="369332"/>
          </a:xfrm>
          <a:prstGeom prst="rect">
            <a:avLst/>
          </a:prstGeom>
          <a:noFill/>
        </p:spPr>
        <p:txBody>
          <a:bodyPr wrap="square" rtlCol="0">
            <a:spAutoFit/>
          </a:bodyPr>
          <a:lstStyle/>
          <a:p>
            <a:pPr algn="r"/>
            <a:r>
              <a:rPr lang="en-GB" dirty="0" smtClean="0"/>
              <a:t>Yin (2012)</a:t>
            </a:r>
            <a:endParaRPr lang="en-GB" dirty="0"/>
          </a:p>
        </p:txBody>
      </p:sp>
      <p:sp>
        <p:nvSpPr>
          <p:cNvPr id="9" name="TextBox 8"/>
          <p:cNvSpPr txBox="1"/>
          <p:nvPr/>
        </p:nvSpPr>
        <p:spPr>
          <a:xfrm>
            <a:off x="1691680" y="6237312"/>
            <a:ext cx="6048672" cy="369332"/>
          </a:xfrm>
          <a:prstGeom prst="rect">
            <a:avLst/>
          </a:prstGeom>
          <a:noFill/>
        </p:spPr>
        <p:txBody>
          <a:bodyPr wrap="square" rtlCol="0">
            <a:spAutoFit/>
          </a:bodyPr>
          <a:lstStyle/>
          <a:p>
            <a:pPr algn="ctr"/>
            <a:r>
              <a:rPr lang="en-GB" smtClean="0"/>
              <a:t>CMIP5 models under RCP4.5 at </a:t>
            </a:r>
            <a:r>
              <a:rPr lang="en-GB" dirty="0" smtClean="0"/>
              <a:t>2100</a:t>
            </a:r>
            <a:endParaRPr lang="en-GB" dirty="0"/>
          </a:p>
        </p:txBody>
      </p:sp>
      <p:grpSp>
        <p:nvGrpSpPr>
          <p:cNvPr id="14" name="Group 13"/>
          <p:cNvGrpSpPr/>
          <p:nvPr/>
        </p:nvGrpSpPr>
        <p:grpSpPr>
          <a:xfrm>
            <a:off x="251520" y="2132856"/>
            <a:ext cx="8580874" cy="4135710"/>
            <a:chOff x="251520" y="1772816"/>
            <a:chExt cx="8580874" cy="4135710"/>
          </a:xfrm>
        </p:grpSpPr>
        <p:sp>
          <p:nvSpPr>
            <p:cNvPr id="11" name="TextBox 10"/>
            <p:cNvSpPr txBox="1"/>
            <p:nvPr/>
          </p:nvSpPr>
          <p:spPr>
            <a:xfrm>
              <a:off x="1115616" y="1772816"/>
              <a:ext cx="3429024" cy="369332"/>
            </a:xfrm>
            <a:prstGeom prst="rect">
              <a:avLst/>
            </a:prstGeom>
            <a:noFill/>
          </p:spPr>
          <p:txBody>
            <a:bodyPr wrap="square" rtlCol="0">
              <a:spAutoFit/>
            </a:bodyPr>
            <a:lstStyle/>
            <a:p>
              <a:pPr algn="ctr"/>
              <a:r>
                <a:rPr lang="en-GB" smtClean="0"/>
                <a:t>Model mean</a:t>
              </a:r>
              <a:endParaRPr lang="en-GB" dirty="0"/>
            </a:p>
          </p:txBody>
        </p:sp>
        <p:sp>
          <p:nvSpPr>
            <p:cNvPr id="12" name="TextBox 11"/>
            <p:cNvSpPr txBox="1"/>
            <p:nvPr/>
          </p:nvSpPr>
          <p:spPr>
            <a:xfrm>
              <a:off x="5004048" y="1772816"/>
              <a:ext cx="3429024" cy="369332"/>
            </a:xfrm>
            <a:prstGeom prst="rect">
              <a:avLst/>
            </a:prstGeom>
            <a:noFill/>
          </p:spPr>
          <p:txBody>
            <a:bodyPr wrap="square" rtlCol="0">
              <a:spAutoFit/>
            </a:bodyPr>
            <a:lstStyle/>
            <a:p>
              <a:pPr algn="ctr"/>
              <a:r>
                <a:rPr lang="en-GB" smtClean="0"/>
                <a:t>Standard </a:t>
              </a:r>
              <a:r>
                <a:rPr lang="en-GB" dirty="0" smtClean="0"/>
                <a:t>deviation</a:t>
              </a:r>
              <a:endParaRPr lang="en-GB" dirty="0"/>
            </a:p>
          </p:txBody>
        </p:sp>
        <p:pic>
          <p:nvPicPr>
            <p:cNvPr id="1027" name="Picture 3"/>
            <p:cNvPicPr>
              <a:picLocks noChangeAspect="1" noChangeArrowheads="1"/>
            </p:cNvPicPr>
            <p:nvPr/>
          </p:nvPicPr>
          <p:blipFill>
            <a:blip r:embed="rId2" cstate="print"/>
            <a:srcRect/>
            <a:stretch>
              <a:fillRect/>
            </a:stretch>
          </p:blipFill>
          <p:spPr bwMode="auto">
            <a:xfrm rot="5400000">
              <a:off x="2302620" y="3970189"/>
              <a:ext cx="857250" cy="294322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4283968" y="2204864"/>
              <a:ext cx="4548426" cy="2736304"/>
            </a:xfrm>
            <a:prstGeom prst="rect">
              <a:avLst/>
            </a:prstGeom>
            <a:noFill/>
            <a:ln w="9525">
              <a:noFill/>
              <a:miter lim="800000"/>
              <a:headEnd/>
              <a:tailEnd/>
            </a:ln>
          </p:spPr>
        </p:pic>
        <p:pic>
          <p:nvPicPr>
            <p:cNvPr id="1029" name="Picture 5"/>
            <p:cNvPicPr>
              <a:picLocks noChangeAspect="1" noChangeArrowheads="1"/>
            </p:cNvPicPr>
            <p:nvPr/>
          </p:nvPicPr>
          <p:blipFill>
            <a:blip r:embed="rId4" cstate="print"/>
            <a:srcRect/>
            <a:stretch>
              <a:fillRect/>
            </a:stretch>
          </p:blipFill>
          <p:spPr bwMode="auto">
            <a:xfrm rot="5400000">
              <a:off x="6364213" y="4013051"/>
              <a:ext cx="895350" cy="2895600"/>
            </a:xfrm>
            <a:prstGeom prst="rect">
              <a:avLst/>
            </a:prstGeom>
            <a:noFill/>
            <a:ln w="9525">
              <a:noFill/>
              <a:miter lim="800000"/>
              <a:headEnd/>
              <a:tailEnd/>
            </a:ln>
          </p:spPr>
        </p:pic>
        <p:pic>
          <p:nvPicPr>
            <p:cNvPr id="1026" name="Picture 2"/>
            <p:cNvPicPr>
              <a:picLocks noChangeAspect="1" noChangeArrowheads="1"/>
            </p:cNvPicPr>
            <p:nvPr/>
          </p:nvPicPr>
          <p:blipFill>
            <a:blip r:embed="rId5" cstate="print"/>
            <a:srcRect/>
            <a:stretch>
              <a:fillRect/>
            </a:stretch>
          </p:blipFill>
          <p:spPr bwMode="auto">
            <a:xfrm>
              <a:off x="251520" y="2204864"/>
              <a:ext cx="4530304" cy="2736304"/>
            </a:xfrm>
            <a:prstGeom prst="rect">
              <a:avLst/>
            </a:prstGeom>
            <a:noFill/>
            <a:ln w="9525">
              <a:noFill/>
              <a:miter lim="800000"/>
              <a:headEnd/>
              <a:tailEnd/>
            </a:ln>
          </p:spPr>
        </p:pic>
      </p:grpSp>
      <p:sp>
        <p:nvSpPr>
          <p:cNvPr id="13" name="TextBox 12"/>
          <p:cNvSpPr txBox="1"/>
          <p:nvPr/>
        </p:nvSpPr>
        <p:spPr>
          <a:xfrm>
            <a:off x="323528" y="1196752"/>
            <a:ext cx="8496944" cy="923330"/>
          </a:xfrm>
          <a:prstGeom prst="rect">
            <a:avLst/>
          </a:prstGeom>
          <a:noFill/>
        </p:spPr>
        <p:txBody>
          <a:bodyPr wrap="square" rtlCol="0">
            <a:spAutoFit/>
          </a:bodyPr>
          <a:lstStyle/>
          <a:p>
            <a:r>
              <a:rPr lang="en-GB" smtClean="0"/>
              <a:t>CMIP5 and earlier models show a large diversity in the patterns of predicted sea level change due to ocean circulation and density change. FAFMIP will study the part of the spread due to the ocean’s response to changes in surface forcing.</a:t>
            </a:r>
            <a:endParaRPr lang="en-US"/>
          </a:p>
        </p:txBody>
      </p:sp>
    </p:spTree>
    <p:extLst>
      <p:ext uri="{BB962C8B-B14F-4D97-AF65-F5344CB8AC3E}">
        <p14:creationId xmlns:p14="http://schemas.microsoft.com/office/powerpoint/2010/main" val="3353806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79512" y="260648"/>
            <a:ext cx="8712968" cy="461665"/>
          </a:xfrm>
          <a:prstGeom prst="rect">
            <a:avLst/>
          </a:prstGeom>
          <a:noFill/>
          <a:ln w="9525">
            <a:noFill/>
            <a:miter lim="800000"/>
            <a:headEnd/>
            <a:tailEnd/>
          </a:ln>
        </p:spPr>
        <p:txBody>
          <a:bodyPr wrap="square">
            <a:spAutoFit/>
          </a:bodyPr>
          <a:lstStyle/>
          <a:p>
            <a:pPr algn="ctr"/>
            <a:r>
              <a:rPr lang="en-GB" sz="2400" smtClean="0"/>
              <a:t>Effect of separated surface flux changes on ocean</a:t>
            </a:r>
            <a:endParaRPr lang="en-US" sz="2400" dirty="0" smtClean="0"/>
          </a:p>
        </p:txBody>
      </p:sp>
      <p:sp>
        <p:nvSpPr>
          <p:cNvPr id="3" name="TextBox 2"/>
          <p:cNvSpPr txBox="1"/>
          <p:nvPr/>
        </p:nvSpPr>
        <p:spPr>
          <a:xfrm>
            <a:off x="395536" y="980728"/>
            <a:ext cx="8136904" cy="923330"/>
          </a:xfrm>
          <a:prstGeom prst="rect">
            <a:avLst/>
          </a:prstGeom>
          <a:noFill/>
        </p:spPr>
        <p:txBody>
          <a:bodyPr wrap="square" rtlCol="0">
            <a:spAutoFit/>
          </a:bodyPr>
          <a:lstStyle/>
          <a:p>
            <a:r>
              <a:rPr lang="en-GB" smtClean="0"/>
              <a:t>In previous work a single AOGCM has been subjected to surface flux changes from a each of a range of CMIP3 AOGCMs, showing that part of the spread in regional sea level rise comes from the forcing fluxes.</a:t>
            </a:r>
            <a:endParaRPr lang="en-US"/>
          </a:p>
        </p:txBody>
      </p:sp>
      <p:sp>
        <p:nvSpPr>
          <p:cNvPr id="4" name="TextBox 3"/>
          <p:cNvSpPr txBox="1"/>
          <p:nvPr/>
        </p:nvSpPr>
        <p:spPr>
          <a:xfrm>
            <a:off x="395536" y="5013176"/>
            <a:ext cx="8352928" cy="1477328"/>
          </a:xfrm>
          <a:prstGeom prst="rect">
            <a:avLst/>
          </a:prstGeom>
          <a:noFill/>
        </p:spPr>
        <p:txBody>
          <a:bodyPr wrap="square" rtlCol="0">
            <a:spAutoFit/>
          </a:bodyPr>
          <a:lstStyle/>
          <a:p>
            <a:r>
              <a:rPr lang="en-GB" dirty="0" smtClean="0"/>
              <a:t>FAFMIP will do the converse, by applying the same surface flux changes to various AOGCMs. The influences of CO</a:t>
            </a:r>
            <a:r>
              <a:rPr lang="en-GB" baseline="-25000" dirty="0" smtClean="0"/>
              <a:t>2</a:t>
            </a:r>
            <a:r>
              <a:rPr lang="en-GB" dirty="0" smtClean="0"/>
              <a:t>-forced changes in momentum, heat and freshwater fluxes will be distinguished, which has not been done before in most AOGCMs. FAFMIP is an ocean analogue of the CFMIP patterned-SST-change experiment. </a:t>
            </a:r>
            <a:endParaRPr lang="en-US" dirty="0"/>
          </a:p>
        </p:txBody>
      </p:sp>
      <p:pic>
        <p:nvPicPr>
          <p:cNvPr id="5" name="Picture 4"/>
          <p:cNvPicPr>
            <a:picLocks noChangeAspect="1" noChangeArrowheads="1"/>
          </p:cNvPicPr>
          <p:nvPr/>
        </p:nvPicPr>
        <p:blipFill>
          <a:blip r:embed="rId2" cstate="print"/>
          <a:srcRect/>
          <a:stretch>
            <a:fillRect/>
          </a:stretch>
        </p:blipFill>
        <p:spPr bwMode="auto">
          <a:xfrm>
            <a:off x="755576" y="2708920"/>
            <a:ext cx="3600400" cy="1874005"/>
          </a:xfrm>
          <a:prstGeom prst="rect">
            <a:avLst/>
          </a:prstGeom>
          <a:noFill/>
          <a:ln w="9525">
            <a:noFill/>
            <a:miter lim="800000"/>
            <a:headEnd/>
            <a:tailEnd/>
          </a:ln>
        </p:spPr>
      </p:pic>
      <p:pic>
        <p:nvPicPr>
          <p:cNvPr id="6" name="Picture 5"/>
          <p:cNvPicPr>
            <a:picLocks noChangeAspect="1" noChangeArrowheads="1"/>
          </p:cNvPicPr>
          <p:nvPr/>
        </p:nvPicPr>
        <p:blipFill>
          <a:blip r:embed="rId3" cstate="print"/>
          <a:srcRect/>
          <a:stretch>
            <a:fillRect/>
          </a:stretch>
        </p:blipFill>
        <p:spPr bwMode="auto">
          <a:xfrm>
            <a:off x="4572000" y="2708920"/>
            <a:ext cx="3600400" cy="1813668"/>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835696" y="4509120"/>
            <a:ext cx="2324100" cy="533400"/>
          </a:xfrm>
          <a:prstGeom prst="rect">
            <a:avLst/>
          </a:prstGeom>
          <a:noFill/>
          <a:ln w="9525">
            <a:noFill/>
            <a:miter lim="800000"/>
            <a:headEnd/>
            <a:tailEnd/>
          </a:ln>
        </p:spPr>
      </p:pic>
      <p:sp>
        <p:nvSpPr>
          <p:cNvPr id="8" name="TextBox 7"/>
          <p:cNvSpPr txBox="1"/>
          <p:nvPr/>
        </p:nvSpPr>
        <p:spPr>
          <a:xfrm>
            <a:off x="539552" y="2132856"/>
            <a:ext cx="8064896" cy="369332"/>
          </a:xfrm>
          <a:prstGeom prst="rect">
            <a:avLst/>
          </a:prstGeom>
          <a:noFill/>
        </p:spPr>
        <p:txBody>
          <a:bodyPr wrap="square" rtlCol="0">
            <a:spAutoFit/>
          </a:bodyPr>
          <a:lstStyle/>
          <a:p>
            <a:pPr algn="ctr"/>
            <a:r>
              <a:rPr lang="en-GB" dirty="0" smtClean="0"/>
              <a:t>Sea level change (</a:t>
            </a:r>
            <a:r>
              <a:rPr lang="en-GB" dirty="0" err="1" smtClean="0"/>
              <a:t>wrt</a:t>
            </a:r>
            <a:r>
              <a:rPr lang="en-GB" dirty="0" smtClean="0"/>
              <a:t> global mean) in FAMOUS AOGCM forced </a:t>
            </a:r>
            <a:r>
              <a:rPr lang="en-GB" smtClean="0"/>
              <a:t>by CMIP5</a:t>
            </a:r>
            <a:endParaRPr lang="en-US" dirty="0"/>
          </a:p>
        </p:txBody>
      </p:sp>
      <p:sp>
        <p:nvSpPr>
          <p:cNvPr id="9" name="TextBox 8"/>
          <p:cNvSpPr txBox="1"/>
          <p:nvPr/>
        </p:nvSpPr>
        <p:spPr>
          <a:xfrm>
            <a:off x="755576" y="2420888"/>
            <a:ext cx="3600400" cy="369332"/>
          </a:xfrm>
          <a:prstGeom prst="rect">
            <a:avLst/>
          </a:prstGeom>
          <a:noFill/>
        </p:spPr>
        <p:txBody>
          <a:bodyPr wrap="square" rtlCol="0">
            <a:spAutoFit/>
          </a:bodyPr>
          <a:lstStyle/>
          <a:p>
            <a:pPr algn="ctr"/>
            <a:r>
              <a:rPr lang="en-GB" dirty="0"/>
              <a:t>s</a:t>
            </a:r>
            <a:r>
              <a:rPr lang="en-GB" dirty="0" smtClean="0"/>
              <a:t>urface momentum flux change</a:t>
            </a:r>
            <a:endParaRPr lang="en-US" dirty="0"/>
          </a:p>
        </p:txBody>
      </p:sp>
      <p:sp>
        <p:nvSpPr>
          <p:cNvPr id="10" name="TextBox 9"/>
          <p:cNvSpPr txBox="1"/>
          <p:nvPr/>
        </p:nvSpPr>
        <p:spPr>
          <a:xfrm>
            <a:off x="5076056" y="2420888"/>
            <a:ext cx="2808312" cy="369332"/>
          </a:xfrm>
          <a:prstGeom prst="rect">
            <a:avLst/>
          </a:prstGeom>
          <a:noFill/>
        </p:spPr>
        <p:txBody>
          <a:bodyPr wrap="square" rtlCol="0">
            <a:spAutoFit/>
          </a:bodyPr>
          <a:lstStyle/>
          <a:p>
            <a:pPr algn="ctr"/>
            <a:r>
              <a:rPr lang="en-GB" smtClean="0"/>
              <a:t>surface heat flux change</a:t>
            </a:r>
            <a:endParaRPr lang="en-US"/>
          </a:p>
        </p:txBody>
      </p:sp>
      <p:sp>
        <p:nvSpPr>
          <p:cNvPr id="11" name="TextBox 10"/>
          <p:cNvSpPr txBox="1"/>
          <p:nvPr/>
        </p:nvSpPr>
        <p:spPr>
          <a:xfrm>
            <a:off x="4139952" y="4509120"/>
            <a:ext cx="3816424" cy="369332"/>
          </a:xfrm>
          <a:prstGeom prst="rect">
            <a:avLst/>
          </a:prstGeom>
          <a:noFill/>
        </p:spPr>
        <p:txBody>
          <a:bodyPr wrap="square" rtlCol="0">
            <a:spAutoFit/>
          </a:bodyPr>
          <a:lstStyle/>
          <a:p>
            <a:r>
              <a:rPr lang="en-GB" smtClean="0"/>
              <a:t>m   (Bouttes and Gregory, 2014)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noChangeAspect="1"/>
          </p:cNvGrpSpPr>
          <p:nvPr/>
        </p:nvGrpSpPr>
        <p:grpSpPr bwMode="auto">
          <a:xfrm>
            <a:off x="671513" y="989013"/>
            <a:ext cx="7800975" cy="4879975"/>
            <a:chOff x="423" y="623"/>
            <a:chExt cx="4914" cy="3074"/>
          </a:xfrm>
        </p:grpSpPr>
        <p:sp>
          <p:nvSpPr>
            <p:cNvPr id="4" name="AutoShape 3"/>
            <p:cNvSpPr>
              <a:spLocks noChangeAspect="1" noChangeArrowheads="1" noTextEdit="1"/>
            </p:cNvSpPr>
            <p:nvPr/>
          </p:nvSpPr>
          <p:spPr bwMode="auto">
            <a:xfrm>
              <a:off x="423" y="623"/>
              <a:ext cx="4914" cy="3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 y="623"/>
              <a:ext cx="4920" cy="3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Text Box 2"/>
          <p:cNvSpPr txBox="1">
            <a:spLocks noChangeArrowheads="1"/>
          </p:cNvSpPr>
          <p:nvPr/>
        </p:nvSpPr>
        <p:spPr bwMode="auto">
          <a:xfrm>
            <a:off x="179512" y="260648"/>
            <a:ext cx="8712968" cy="461665"/>
          </a:xfrm>
          <a:prstGeom prst="rect">
            <a:avLst/>
          </a:prstGeom>
          <a:noFill/>
          <a:ln w="9525">
            <a:noFill/>
            <a:miter lim="800000"/>
            <a:headEnd/>
            <a:tailEnd/>
          </a:ln>
        </p:spPr>
        <p:txBody>
          <a:bodyPr wrap="square">
            <a:spAutoFit/>
          </a:bodyPr>
          <a:lstStyle/>
          <a:p>
            <a:pPr algn="ctr"/>
            <a:r>
              <a:rPr lang="en-GB" sz="2400" dirty="0" smtClean="0"/>
              <a:t>FAFMIP surface momentum flux perturbation (10</a:t>
            </a:r>
            <a:r>
              <a:rPr lang="en-GB" sz="2400" baseline="30000" dirty="0" smtClean="0"/>
              <a:t>-3</a:t>
            </a:r>
            <a:r>
              <a:rPr lang="en-GB" sz="2400" dirty="0" smtClean="0"/>
              <a:t> Pa)</a:t>
            </a:r>
            <a:endParaRPr lang="en-US" sz="2400" dirty="0" smtClean="0"/>
          </a:p>
        </p:txBody>
      </p:sp>
    </p:spTree>
    <p:extLst>
      <p:ext uri="{BB962C8B-B14F-4D97-AF65-F5344CB8AC3E}">
        <p14:creationId xmlns:p14="http://schemas.microsoft.com/office/powerpoint/2010/main" val="2212032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noChangeAspect="1"/>
          </p:cNvGrpSpPr>
          <p:nvPr/>
        </p:nvGrpSpPr>
        <p:grpSpPr bwMode="auto">
          <a:xfrm>
            <a:off x="731838" y="1014413"/>
            <a:ext cx="7680325" cy="4829175"/>
            <a:chOff x="461" y="639"/>
            <a:chExt cx="4838" cy="3042"/>
          </a:xfrm>
        </p:grpSpPr>
        <p:sp>
          <p:nvSpPr>
            <p:cNvPr id="4" name="AutoShape 3"/>
            <p:cNvSpPr>
              <a:spLocks noChangeAspect="1" noChangeArrowheads="1" noTextEdit="1"/>
            </p:cNvSpPr>
            <p:nvPr/>
          </p:nvSpPr>
          <p:spPr bwMode="auto">
            <a:xfrm>
              <a:off x="461" y="639"/>
              <a:ext cx="4838" cy="3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 y="639"/>
              <a:ext cx="4844" cy="3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Text Box 2"/>
          <p:cNvSpPr txBox="1">
            <a:spLocks noChangeArrowheads="1"/>
          </p:cNvSpPr>
          <p:nvPr/>
        </p:nvSpPr>
        <p:spPr bwMode="auto">
          <a:xfrm>
            <a:off x="179512" y="260648"/>
            <a:ext cx="8712968" cy="461665"/>
          </a:xfrm>
          <a:prstGeom prst="rect">
            <a:avLst/>
          </a:prstGeom>
          <a:noFill/>
          <a:ln w="9525">
            <a:noFill/>
            <a:miter lim="800000"/>
            <a:headEnd/>
            <a:tailEnd/>
          </a:ln>
        </p:spPr>
        <p:txBody>
          <a:bodyPr wrap="square">
            <a:spAutoFit/>
          </a:bodyPr>
          <a:lstStyle/>
          <a:p>
            <a:pPr algn="ctr"/>
            <a:r>
              <a:rPr lang="en-GB" sz="2400" dirty="0" smtClean="0"/>
              <a:t>FAFMIP surface heat flux perturbation (W m</a:t>
            </a:r>
            <a:r>
              <a:rPr lang="en-GB" sz="2400" baseline="30000" dirty="0" smtClean="0"/>
              <a:t>-2</a:t>
            </a:r>
            <a:r>
              <a:rPr lang="en-GB" sz="2400" dirty="0" smtClean="0"/>
              <a:t>)</a:t>
            </a:r>
            <a:endParaRPr lang="en-US" sz="2400" dirty="0" smtClean="0"/>
          </a:p>
        </p:txBody>
      </p:sp>
    </p:spTree>
    <p:extLst>
      <p:ext uri="{BB962C8B-B14F-4D97-AF65-F5344CB8AC3E}">
        <p14:creationId xmlns:p14="http://schemas.microsoft.com/office/powerpoint/2010/main" val="3580487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noChangeAspect="1"/>
          </p:cNvGrpSpPr>
          <p:nvPr/>
        </p:nvGrpSpPr>
        <p:grpSpPr bwMode="auto">
          <a:xfrm>
            <a:off x="712788" y="1025525"/>
            <a:ext cx="7718425" cy="4806950"/>
            <a:chOff x="449" y="646"/>
            <a:chExt cx="4862" cy="3028"/>
          </a:xfrm>
        </p:grpSpPr>
        <p:sp>
          <p:nvSpPr>
            <p:cNvPr id="4" name="AutoShape 3"/>
            <p:cNvSpPr>
              <a:spLocks noChangeAspect="1" noChangeArrowheads="1" noTextEdit="1"/>
            </p:cNvSpPr>
            <p:nvPr/>
          </p:nvSpPr>
          <p:spPr bwMode="auto">
            <a:xfrm>
              <a:off x="449" y="646"/>
              <a:ext cx="4862" cy="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 y="646"/>
              <a:ext cx="4868" cy="3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Text Box 2"/>
          <p:cNvSpPr txBox="1">
            <a:spLocks noChangeArrowheads="1"/>
          </p:cNvSpPr>
          <p:nvPr/>
        </p:nvSpPr>
        <p:spPr bwMode="auto">
          <a:xfrm>
            <a:off x="179512" y="260648"/>
            <a:ext cx="8712968" cy="461665"/>
          </a:xfrm>
          <a:prstGeom prst="rect">
            <a:avLst/>
          </a:prstGeom>
          <a:noFill/>
          <a:ln w="9525">
            <a:noFill/>
            <a:miter lim="800000"/>
            <a:headEnd/>
            <a:tailEnd/>
          </a:ln>
        </p:spPr>
        <p:txBody>
          <a:bodyPr wrap="square">
            <a:spAutoFit/>
          </a:bodyPr>
          <a:lstStyle/>
          <a:p>
            <a:pPr algn="ctr"/>
            <a:r>
              <a:rPr lang="en-GB" sz="2400" dirty="0" smtClean="0"/>
              <a:t>FAFMIP surface freshwater flux perturbation (10</a:t>
            </a:r>
            <a:r>
              <a:rPr lang="en-GB" sz="2400" baseline="30000" dirty="0" smtClean="0"/>
              <a:t>-6</a:t>
            </a:r>
            <a:r>
              <a:rPr lang="en-GB" sz="2400" dirty="0" smtClean="0"/>
              <a:t> kg m</a:t>
            </a:r>
            <a:r>
              <a:rPr lang="en-GB" sz="2400" baseline="30000" dirty="0" smtClean="0"/>
              <a:t>-2</a:t>
            </a:r>
            <a:r>
              <a:rPr lang="en-GB" sz="2400" dirty="0" smtClean="0"/>
              <a:t> s</a:t>
            </a:r>
            <a:r>
              <a:rPr lang="en-GB" sz="2400" baseline="30000" dirty="0" smtClean="0"/>
              <a:t>-1</a:t>
            </a:r>
            <a:r>
              <a:rPr lang="en-GB" sz="2400" dirty="0" smtClean="0"/>
              <a:t>)</a:t>
            </a:r>
            <a:endParaRPr lang="en-US" sz="2400" dirty="0" smtClean="0"/>
          </a:p>
        </p:txBody>
      </p:sp>
    </p:spTree>
    <p:extLst>
      <p:ext uri="{BB962C8B-B14F-4D97-AF65-F5344CB8AC3E}">
        <p14:creationId xmlns:p14="http://schemas.microsoft.com/office/powerpoint/2010/main" val="977303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79512" y="260648"/>
            <a:ext cx="8712968" cy="461665"/>
          </a:xfrm>
          <a:prstGeom prst="rect">
            <a:avLst/>
          </a:prstGeom>
          <a:noFill/>
          <a:ln w="9525">
            <a:noFill/>
            <a:miter lim="800000"/>
            <a:headEnd/>
            <a:tailEnd/>
          </a:ln>
        </p:spPr>
        <p:txBody>
          <a:bodyPr wrap="square">
            <a:spAutoFit/>
          </a:bodyPr>
          <a:lstStyle/>
          <a:p>
            <a:pPr algn="ctr"/>
            <a:r>
              <a:rPr lang="en-GB" sz="2400" dirty="0" smtClean="0"/>
              <a:t>FAFMIP experiments</a:t>
            </a:r>
            <a:endParaRPr lang="en-US" sz="2400" dirty="0" smtClean="0"/>
          </a:p>
        </p:txBody>
      </p:sp>
      <p:sp>
        <p:nvSpPr>
          <p:cNvPr id="3" name="TextBox 2"/>
          <p:cNvSpPr txBox="1"/>
          <p:nvPr/>
        </p:nvSpPr>
        <p:spPr>
          <a:xfrm>
            <a:off x="395536" y="836712"/>
            <a:ext cx="8280920" cy="5586145"/>
          </a:xfrm>
          <a:prstGeom prst="rect">
            <a:avLst/>
          </a:prstGeom>
          <a:noFill/>
        </p:spPr>
        <p:txBody>
          <a:bodyPr wrap="square" rtlCol="0">
            <a:spAutoFit/>
          </a:bodyPr>
          <a:lstStyle/>
          <a:p>
            <a:r>
              <a:rPr lang="en-GB" dirty="0" smtClean="0"/>
              <a:t>All are idealised. They all have </a:t>
            </a:r>
            <a:r>
              <a:rPr lang="en-GB" dirty="0" err="1" smtClean="0"/>
              <a:t>piControl</a:t>
            </a:r>
            <a:r>
              <a:rPr lang="en-GB" dirty="0" smtClean="0"/>
              <a:t> atmospheric composition (1xCO2) and are parallel to </a:t>
            </a:r>
            <a:r>
              <a:rPr lang="en-GB" dirty="0" err="1" smtClean="0"/>
              <a:t>piControl</a:t>
            </a:r>
            <a:r>
              <a:rPr lang="en-GB" dirty="0" smtClean="0"/>
              <a:t>. The AOGCM has surface fluxes applied to the ocean in addition to those computed interactively by the atmosphere, technically like the old technique of flux adjustment. The prescribed additional surface fluxes are functions of longitude, latitude and time of year, obtained fromCMIP5 model-mean changes in surface fluxes at the time of 2xCO2 (year 70) in 1pctCO2, and constant throughout the FAFMIP experiments, which are all 70 years long.</a:t>
            </a:r>
          </a:p>
          <a:p>
            <a:pPr>
              <a:spcBef>
                <a:spcPts val="600"/>
              </a:spcBef>
            </a:pPr>
            <a:r>
              <a:rPr lang="en-GB" dirty="0" smtClean="0"/>
              <a:t>Tier 1:</a:t>
            </a:r>
          </a:p>
          <a:p>
            <a:r>
              <a:rPr lang="en-GB" b="1" dirty="0" err="1" smtClean="0"/>
              <a:t>f</a:t>
            </a:r>
            <a:r>
              <a:rPr lang="en-GB" b="1" dirty="0" err="1" smtClean="0"/>
              <a:t>af</a:t>
            </a:r>
            <a:r>
              <a:rPr lang="en-GB" b="1" dirty="0" smtClean="0"/>
              <a:t>-stress</a:t>
            </a:r>
            <a:r>
              <a:rPr lang="en-GB" dirty="0" smtClean="0"/>
              <a:t>: </a:t>
            </a:r>
            <a:r>
              <a:rPr lang="en-GB" dirty="0" smtClean="0"/>
              <a:t>add perturbation to surface momentum flux (</a:t>
            </a:r>
            <a:r>
              <a:rPr lang="en-GB" dirty="0" err="1" smtClean="0"/>
              <a:t>windstress</a:t>
            </a:r>
            <a:r>
              <a:rPr lang="en-GB" dirty="0" smtClean="0"/>
              <a:t>, tau[</a:t>
            </a:r>
            <a:r>
              <a:rPr lang="en-GB" dirty="0" err="1" smtClean="0"/>
              <a:t>uv</a:t>
            </a:r>
            <a:r>
              <a:rPr lang="en-GB" dirty="0" smtClean="0"/>
              <a:t>])</a:t>
            </a:r>
            <a:endParaRPr lang="en-GB" dirty="0" smtClean="0"/>
          </a:p>
          <a:p>
            <a:r>
              <a:rPr lang="en-GB" b="1" dirty="0" err="1"/>
              <a:t>faf</a:t>
            </a:r>
            <a:r>
              <a:rPr lang="en-GB" b="1" dirty="0"/>
              <a:t>-heat</a:t>
            </a:r>
            <a:r>
              <a:rPr lang="en-GB" dirty="0" smtClean="0"/>
              <a:t>: </a:t>
            </a:r>
            <a:r>
              <a:rPr lang="en-GB" dirty="0" smtClean="0"/>
              <a:t>add perturbation to surface heat flux into ocean water (</a:t>
            </a:r>
            <a:r>
              <a:rPr lang="en-GB" dirty="0" err="1" smtClean="0"/>
              <a:t>hfds</a:t>
            </a:r>
            <a:r>
              <a:rPr lang="en-GB" dirty="0" smtClean="0"/>
              <a:t>)</a:t>
            </a:r>
          </a:p>
          <a:p>
            <a:r>
              <a:rPr lang="en-GB" b="1" dirty="0" err="1"/>
              <a:t>faf</a:t>
            </a:r>
            <a:r>
              <a:rPr lang="en-GB" b="1" dirty="0"/>
              <a:t>-water</a:t>
            </a:r>
            <a:r>
              <a:rPr lang="en-GB" dirty="0" smtClean="0"/>
              <a:t>: </a:t>
            </a:r>
            <a:r>
              <a:rPr lang="en-GB" dirty="0" smtClean="0"/>
              <a:t>add perturbation to surface freshwater flux into ocean water (</a:t>
            </a:r>
            <a:r>
              <a:rPr lang="en-GB" dirty="0" err="1" smtClean="0"/>
              <a:t>wfo</a:t>
            </a:r>
            <a:r>
              <a:rPr lang="en-GB" dirty="0" smtClean="0"/>
              <a:t>)</a:t>
            </a:r>
          </a:p>
          <a:p>
            <a:pPr>
              <a:spcBef>
                <a:spcPts val="600"/>
              </a:spcBef>
            </a:pPr>
            <a:r>
              <a:rPr lang="en-GB" dirty="0" smtClean="0"/>
              <a:t>Tier 2:</a:t>
            </a:r>
          </a:p>
          <a:p>
            <a:r>
              <a:rPr lang="en-GB" b="1" dirty="0" err="1"/>
              <a:t>faf</a:t>
            </a:r>
            <a:r>
              <a:rPr lang="en-GB" b="1" dirty="0"/>
              <a:t>-all</a:t>
            </a:r>
            <a:r>
              <a:rPr lang="en-GB" dirty="0" smtClean="0"/>
              <a:t>: </a:t>
            </a:r>
            <a:r>
              <a:rPr lang="en-GB" dirty="0" smtClean="0"/>
              <a:t>impose the momentum, heat and water flux perturbations together, to test  the linearity of combination of their influences.</a:t>
            </a:r>
          </a:p>
          <a:p>
            <a:r>
              <a:rPr lang="en-GB" b="1" dirty="0" err="1"/>
              <a:t>faf-passiveheat</a:t>
            </a:r>
            <a:r>
              <a:rPr lang="en-GB" dirty="0" smtClean="0"/>
              <a:t>: add the heat flux perturbation as a passive </a:t>
            </a:r>
            <a:r>
              <a:rPr lang="en-GB" dirty="0" smtClean="0"/>
              <a:t>tracer, to quantify </a:t>
            </a:r>
            <a:r>
              <a:rPr lang="en-GB" dirty="0" smtClean="0"/>
              <a:t>the effect of </a:t>
            </a:r>
            <a:r>
              <a:rPr lang="en-GB" dirty="0" smtClean="0"/>
              <a:t>change in ocean circulation.</a:t>
            </a:r>
            <a:endParaRPr lang="en-GB" dirty="0" smtClean="0"/>
          </a:p>
          <a:p>
            <a:pPr>
              <a:spcBef>
                <a:spcPts val="600"/>
              </a:spcBef>
            </a:pPr>
            <a:r>
              <a:rPr lang="en-GB" dirty="0" smtClean="0"/>
              <a:t>In all FAFMIP experiments, the parallel portion of </a:t>
            </a:r>
            <a:r>
              <a:rPr lang="en-GB" dirty="0" err="1" smtClean="0"/>
              <a:t>piControl</a:t>
            </a:r>
            <a:r>
              <a:rPr lang="en-GB" dirty="0" smtClean="0"/>
              <a:t>, and abrupt4xCO2 and 1pctCO2, we particularly request the process-based diagnostics of ocean temperature and salinity change proposed by the OMDP (</a:t>
            </a:r>
            <a:r>
              <a:rPr lang="en-GB" dirty="0" err="1" smtClean="0"/>
              <a:t>Griffies</a:t>
            </a:r>
            <a:r>
              <a:rPr lang="en-GB" dirty="0" smtClean="0"/>
              <a:t> et 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656</Words>
  <Application>Microsoft Office PowerPoint</Application>
  <PresentationFormat>On-screen Show (4:3)</PresentationFormat>
  <Paragraphs>37</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CGAM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cgam</dc:creator>
  <cp:lastModifiedBy>Jonathan Gregory</cp:lastModifiedBy>
  <cp:revision>78</cp:revision>
  <dcterms:created xsi:type="dcterms:W3CDTF">2000-01-19T13:40:54Z</dcterms:created>
  <dcterms:modified xsi:type="dcterms:W3CDTF">2016-06-22T14:02:31Z</dcterms:modified>
</cp:coreProperties>
</file>